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3"/>
    <p:sldMasterId id="2147483699" r:id="rId4"/>
  </p:sldMasterIdLst>
  <p:notesMasterIdLst>
    <p:notesMasterId r:id="rId27"/>
  </p:notesMasterIdLst>
  <p:handoutMasterIdLst>
    <p:handoutMasterId r:id="rId28"/>
  </p:handoutMasterIdLst>
  <p:sldIdLst>
    <p:sldId id="16773670" r:id="rId5"/>
    <p:sldId id="16773523" r:id="rId6"/>
    <p:sldId id="16773679" r:id="rId7"/>
    <p:sldId id="16776397" r:id="rId8"/>
    <p:sldId id="16773524" r:id="rId9"/>
    <p:sldId id="16773534" r:id="rId10"/>
    <p:sldId id="16776398" r:id="rId11"/>
    <p:sldId id="16773528" r:id="rId12"/>
    <p:sldId id="16773527" r:id="rId13"/>
    <p:sldId id="16773676" r:id="rId14"/>
    <p:sldId id="16773529" r:id="rId15"/>
    <p:sldId id="16776440" r:id="rId16"/>
    <p:sldId id="16773530" r:id="rId17"/>
    <p:sldId id="16773634" r:id="rId18"/>
    <p:sldId id="16773531" r:id="rId19"/>
    <p:sldId id="16773532" r:id="rId20"/>
    <p:sldId id="16776448" r:id="rId21"/>
    <p:sldId id="16776449" r:id="rId22"/>
    <p:sldId id="16776450" r:id="rId23"/>
    <p:sldId id="16776356" r:id="rId24"/>
    <p:sldId id="16773533" r:id="rId25"/>
    <p:sldId id="16773624" r:id="rId26"/>
  </p:sldIdLst>
  <p:sldSz cx="12192000" cy="6858000"/>
  <p:notesSz cx="6858000" cy="9144000"/>
  <p:embeddedFontLs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SemiBold" panose="020B0706030804020204" pitchFamily="34" charset="0"/>
      <p:bold r:id="rId33"/>
      <p:boldItalic r:id="rId34"/>
    </p:embeddedFont>
    <p:embeddedFont>
      <p:font typeface="Segoe Sans Text" pitchFamily="2" charset="0"/>
      <p:regular r:id="rId35"/>
      <p:bold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3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3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anose="020B0502040204020203" pitchFamily="34" charset="0"/>
              </a:rPr>
              <a:t>12/6/2024 4:35 PM</a:t>
            </a:fld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780" defTabSz="914400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anose="020B0502040204020203" pitchFamily="34" charset="0"/>
              </a:rPr>
              <a:t>‹#›</a:t>
            </a:fld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386CE63F-9E7F-4C04-9D0D-FCA25A8E9E86}" type="datetime8">
              <a:rPr lang="en-US" smtClean="0"/>
              <a:t>12/6/2024 4:35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B4008EB6-D09E-4580-8CD6-DDB14511944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lnSpc>
        <a:spcPct val="90000"/>
      </a:lnSpc>
      <a:spcAft>
        <a:spcPts val="335"/>
      </a:spcAft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604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29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68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31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12/6/2024 4:35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12/6/2024 4:35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0" grpId="0" bldLvl="0" animBg="1"/>
      <p:bldP spid="22" grpId="0" bldLvl="0" animBg="1"/>
      <p:bldP spid="25" grpId="0" bldLvl="0" animBg="1"/>
      <p:bldP spid="28" grpId="0" bldLvl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ldLvl="0" animBg="1"/>
      <p:bldP spid="36" grpId="0" bldLvl="0" animBg="1"/>
      <p:bldP spid="37" grpId="0" bldLvl="0" animBg="1"/>
      <p:bldP spid="38" grpId="0" bldLvl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ldLvl="0" animBg="1"/>
      <p:bldP spid="18" grpId="0" bldLvl="0" animBg="1"/>
      <p:bldP spid="32" grpId="0" bldLvl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92.xml"/><Relationship Id="rId47" Type="http://schemas.openxmlformats.org/officeDocument/2006/relationships/slideLayout" Target="../slideLayouts/slideLayout97.xml"/><Relationship Id="rId50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4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9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98.xml"/><Relationship Id="rId8" Type="http://schemas.openxmlformats.org/officeDocument/2006/relationships/slideLayout" Target="../slideLayouts/slideLayout58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2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2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  <p:sldLayoutId id="2147483738" r:id="rId39"/>
    <p:sldLayoutId id="2147483739" r:id="rId40"/>
    <p:sldLayoutId id="2147483740" r:id="rId41"/>
    <p:sldLayoutId id="2147483741" r:id="rId42"/>
    <p:sldLayoutId id="2147483742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  <p:sldLayoutId id="2147483749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njarSoftdev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t.me/Akhmedov_Sanja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linkedin.com/in/sanjar-akhmedov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390"/>
          </a:xfrm>
        </p:spPr>
        <p:txBody>
          <a:bodyPr/>
          <a:lstStyle/>
          <a:p>
            <a:r>
              <a:rPr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C# is awesome!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1979" y="4740610"/>
            <a:ext cx="3203638" cy="369332"/>
          </a:xfrm>
        </p:spPr>
        <p:txBody>
          <a:bodyPr/>
          <a:lstStyle/>
          <a:p>
            <a:r>
              <a:rPr lang="en-US" sz="2400" dirty="0">
                <a:latin typeface="Open Sans" panose="020B0606030504020204"/>
                <a:ea typeface="Open Sans" panose="020B0606030504020204"/>
                <a:cs typeface="Open Sans" panose="020B0606030504020204"/>
              </a:rPr>
              <a:t>Sanjar Akhmedov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623570"/>
            <a:ext cx="9997440" cy="628015"/>
          </a:xfrm>
        </p:spPr>
        <p:txBody>
          <a:bodyPr/>
          <a:lstStyle/>
          <a:p>
            <a:r>
              <a:rPr dirty="0">
                <a:sym typeface="+mn-ea"/>
              </a:rPr>
              <a:t>The field keyword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5480" y="1936750"/>
            <a:ext cx="9181465" cy="1492250"/>
          </a:xfrm>
        </p:spPr>
        <p:txBody>
          <a:bodyPr>
            <a:noAutofit/>
          </a:bodyPr>
          <a:lstStyle/>
          <a:p>
            <a:r>
              <a:rPr lang="en-US" altLang="en-US" dirty="0">
                <a:sym typeface="+mn-ea"/>
              </a:rPr>
              <a:t>C# 13 introduces the field keyword, which lets you access a property's backing field directly. 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18" y="103041"/>
            <a:ext cx="8562364" cy="665191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 dirty="0">
                <a:sym typeface="+mn-ea"/>
              </a:rPr>
              <a:t>New Lock Object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 dirty="0"/>
              <a:t>The new </a:t>
            </a:r>
            <a:r>
              <a:rPr lang="en-US" altLang="en-US" dirty="0" err="1"/>
              <a:t>System.Threading.Lock</a:t>
            </a:r>
            <a:r>
              <a:rPr lang="en-US" altLang="en-US" dirty="0"/>
              <a:t> in C# 13 makes thread synchronization easier and safer, helping your code run smoothly and reliably in multithreaded environments.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02CCA712-D00E-CD86-46FB-35D510B2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519" y="0"/>
            <a:ext cx="7542961" cy="64840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689864"/>
            <a:ext cx="8561387" cy="627830"/>
          </a:xfrm>
        </p:spPr>
        <p:txBody>
          <a:bodyPr/>
          <a:lstStyle/>
          <a:p>
            <a:r>
              <a:rPr lang="en-US" dirty="0"/>
              <a:t>Partial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058670"/>
            <a:ext cx="7646670" cy="1784350"/>
          </a:xfrm>
        </p:spPr>
        <p:txBody>
          <a:bodyPr>
            <a:noAutofit/>
          </a:bodyPr>
          <a:lstStyle/>
          <a:p>
            <a:r>
              <a:rPr lang="en-US" dirty="0"/>
              <a:t>Partial properties split class implementation across files, making code modular and easier to manage.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1518794"/>
            <a:ext cx="9723120" cy="38204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950" y="120319"/>
            <a:ext cx="7734099" cy="66173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71170"/>
            <a:ext cx="9384665" cy="2361565"/>
          </a:xfrm>
        </p:spPr>
        <p:txBody>
          <a:bodyPr/>
          <a:lstStyle/>
          <a:p>
            <a:r>
              <a:rPr altLang="en-US">
                <a:sym typeface="+mn-ea"/>
              </a:rPr>
              <a:t>Overload resolution priority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3081655"/>
            <a:ext cx="9027160" cy="1969770"/>
          </a:xfrm>
        </p:spPr>
        <p:txBody>
          <a:bodyPr wrap="square"/>
          <a:lstStyle/>
          <a:p>
            <a:r>
              <a:rPr lang="en-US" altLang="en-US" dirty="0" err="1"/>
              <a:t>OverloadResolutionPriority</a:t>
            </a:r>
            <a:r>
              <a:rPr lang="en-US" altLang="en-US" dirty="0"/>
              <a:t> attribute helps the compiler choose which method to use when there are multiple with the same name and similar parameters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0656945-5DBC-B81E-8D19-B91F6EDFB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506" y="0"/>
            <a:ext cx="9048988" cy="638397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5A78E-7AB6-BA73-66D0-EFB9D4ECD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AEFC381-A23D-2331-A771-698E1BA37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43" y="0"/>
            <a:ext cx="8823914" cy="64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662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/>
          <p:nvPr/>
        </p:nvSpPr>
        <p:spPr>
          <a:xfrm>
            <a:off x="579019" y="3489614"/>
            <a:ext cx="6323042" cy="24191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>
                <a:sym typeface="+mn-ea"/>
              </a:rPr>
              <a:t>Sanjar Akhmedov</a:t>
            </a:r>
          </a:p>
          <a:p>
            <a:pPr algn="l"/>
            <a:endParaRPr lang="en-US" sz="1400" dirty="0"/>
          </a:p>
          <a:p>
            <a:pPr algn="l"/>
            <a:r>
              <a:rPr lang="en-US" sz="2400" dirty="0">
                <a:solidFill>
                  <a:schemeClr val="bg2"/>
                </a:solidFill>
                <a:sym typeface="+mn-ea"/>
              </a:rPr>
              <a:t>Software Engineer</a:t>
            </a:r>
            <a:endParaRPr lang="en-US" sz="2400" dirty="0">
              <a:solidFill>
                <a:schemeClr val="bg2"/>
              </a:solidFill>
            </a:endParaRPr>
          </a:p>
          <a:p>
            <a:pPr algn="l"/>
            <a:r>
              <a:rPr lang="en-US" sz="2400" dirty="0">
                <a:solidFill>
                  <a:schemeClr val="bg2"/>
                </a:solidFill>
                <a:sym typeface="+mn-ea"/>
              </a:rPr>
              <a:t>Silk Road Professionals</a:t>
            </a:r>
            <a:endParaRPr lang="en-US" sz="2400" dirty="0">
              <a:solidFill>
                <a:schemeClr val="bg2"/>
              </a:solidFill>
            </a:endParaRPr>
          </a:p>
          <a:p>
            <a:pPr algn="l"/>
            <a:r>
              <a:rPr lang="en-US" sz="2400" dirty="0">
                <a:solidFill>
                  <a:schemeClr val="bg2"/>
                </a:solidFill>
                <a:sym typeface="+mn-ea"/>
              </a:rPr>
              <a:t>3 years of experience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4" name="Picture Placeholder 24" descr="A person in a white shirt&#10;&#10;Description automatically generated"/>
          <p:cNvPicPr>
            <a:picLocks noChangeAspect="1"/>
          </p:cNvPicPr>
          <p:nvPr/>
        </p:nvPicPr>
        <p:blipFill>
          <a:blip r:embed="rId3"/>
          <a:srcRect t="207" b="207"/>
          <a:stretch>
            <a:fillRect/>
          </a:stretch>
        </p:blipFill>
        <p:spPr>
          <a:xfrm>
            <a:off x="7635120" y="452053"/>
            <a:ext cx="3401414" cy="3401414"/>
          </a:xfrm>
          <a:prstGeom prst="ellipse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088122" y="4202058"/>
            <a:ext cx="3127029" cy="1679893"/>
            <a:chOff x="593190" y="4578035"/>
            <a:chExt cx="3127029" cy="1679893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578035"/>
              <a:ext cx="455691" cy="45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90" y="5203528"/>
              <a:ext cx="455692" cy="45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6"/>
            <p:cNvSpPr txBox="1"/>
            <p:nvPr/>
          </p:nvSpPr>
          <p:spPr>
            <a:xfrm>
              <a:off x="1065291" y="4621214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6"/>
                </a:rPr>
                <a:t>Akhmedov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_Sanjar</a:t>
              </a: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1065291" y="5246708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7"/>
                </a:rPr>
                <a:t>/Akhmedov_Sanjar</a:t>
              </a: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1029642" y="5894708"/>
              <a:ext cx="2511960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8"/>
                </a:rPr>
                <a:t>SanjarSoftdev</a:t>
              </a: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79019" y="453457"/>
            <a:ext cx="3977861" cy="780983"/>
          </a:xfrm>
        </p:spPr>
        <p:txBody>
          <a:bodyPr/>
          <a:lstStyle/>
          <a:p>
            <a:pPr algn="l"/>
            <a:r>
              <a:rPr lang="en-US" sz="5400" dirty="0"/>
              <a:t>About me</a:t>
            </a:r>
          </a:p>
        </p:txBody>
      </p:sp>
      <p:pic>
        <p:nvPicPr>
          <p:cNvPr id="15" name="Picture 14" descr="A white cat with a black background&#10;&#10;Description automatically generate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122" y="5453045"/>
            <a:ext cx="455693" cy="4556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8"/>
            <a:ext cx="9056914" cy="3291985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Demo repository</a:t>
            </a:r>
          </a:p>
        </p:txBody>
      </p:sp>
      <p:pic>
        <p:nvPicPr>
          <p:cNvPr id="6" name="Picture 5" descr="A qr code with a black backgroun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848" y="3476172"/>
            <a:ext cx="2740152" cy="2740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/>
            <p:cNvSpPr txBox="1"/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 dirty="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dirty="0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 dirty="0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/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6"/>
          </p:nvPr>
        </p:nvSpPr>
        <p:spPr>
          <a:xfrm>
            <a:off x="5144297" y="1286705"/>
            <a:ext cx="5173276" cy="492443"/>
          </a:xfrm>
        </p:spPr>
        <p:txBody>
          <a:bodyPr/>
          <a:lstStyle/>
          <a:p>
            <a:r>
              <a:rPr lang="en-US" sz="3200" b="1" dirty="0">
                <a:sym typeface="+mn-ea"/>
              </a:rPr>
              <a:t>Params Collections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>
          <a:xfrm>
            <a:off x="5144297" y="20531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New LINQ methods</a:t>
            </a:r>
            <a:endParaRPr lang="en-US" sz="3200" b="1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9"/>
          </p:nvPr>
        </p:nvSpPr>
        <p:spPr>
          <a:xfrm>
            <a:off x="5144297" y="28195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The field keyword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51"/>
          </p:nvPr>
        </p:nvSpPr>
        <p:spPr>
          <a:xfrm>
            <a:off x="5144297" y="35859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olidFill>
                  <a:srgbClr val="E6E6E6"/>
                </a:solidFill>
                <a:effectLst/>
                <a:sym typeface="+mn-ea"/>
              </a:rPr>
              <a:t>New Lock Object</a:t>
            </a:r>
            <a:endParaRPr lang="en-US" sz="3200" b="1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2"/>
          </p:nvPr>
        </p:nvSpPr>
        <p:spPr>
          <a:xfrm>
            <a:off x="5144297" y="43523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i="0" dirty="0">
                <a:solidFill>
                  <a:srgbClr val="E6E6E6"/>
                </a:solidFill>
                <a:effectLst/>
              </a:rPr>
              <a:t>Partial properties</a:t>
            </a:r>
          </a:p>
        </p:txBody>
      </p:sp>
      <p:sp>
        <p:nvSpPr>
          <p:cNvPr id="2" name="Text Placeholder 38"/>
          <p:cNvSpPr>
            <a:spLocks noGrp="1"/>
          </p:cNvSpPr>
          <p:nvPr/>
        </p:nvSpPr>
        <p:spPr>
          <a:xfrm>
            <a:off x="5144135" y="5118735"/>
            <a:ext cx="5855335" cy="49212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8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altLang="en-US" sz="3200" b="1" i="0" dirty="0">
                <a:solidFill>
                  <a:srgbClr val="E6E6E6"/>
                </a:solidFill>
                <a:effectLst/>
              </a:rPr>
              <a:t>Overload resolution priority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81330"/>
            <a:ext cx="10557510" cy="628015"/>
          </a:xfrm>
        </p:spPr>
        <p:txBody>
          <a:bodyPr/>
          <a:lstStyle/>
          <a:p>
            <a:r>
              <a:rPr dirty="0">
                <a:sym typeface="+mn-ea"/>
              </a:rPr>
              <a:t>Params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289810"/>
            <a:ext cx="7803515" cy="1969770"/>
          </a:xfrm>
        </p:spPr>
        <p:txBody>
          <a:bodyPr wrap="square"/>
          <a:lstStyle/>
          <a:p>
            <a:r>
              <a:rPr lang="en-US" altLang="en-US"/>
              <a:t>Starting with C# 13, the params modifier supports any collection type that implements IEnumerable&lt;T&gt;, not just arrays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446272"/>
            <a:ext cx="11780520" cy="59654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co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12" y="272948"/>
            <a:ext cx="9028176" cy="307305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12" y="3209420"/>
            <a:ext cx="9028176" cy="307305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9557766" cy="628015"/>
          </a:xfrm>
        </p:spPr>
        <p:txBody>
          <a:bodyPr/>
          <a:lstStyle/>
          <a:p>
            <a:r>
              <a:rPr dirty="0">
                <a:sym typeface="+mn-ea"/>
              </a:rPr>
              <a:t>New </a:t>
            </a:r>
            <a:r>
              <a:rPr lang="en-US" dirty="0">
                <a:sym typeface="+mn-ea"/>
              </a:rPr>
              <a:t>LINQ</a:t>
            </a:r>
            <a:r>
              <a:rPr dirty="0">
                <a:sym typeface="+mn-ea"/>
              </a:rPr>
              <a:t>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 dirty="0"/>
              <a:t>Introducing new methods: </a:t>
            </a:r>
            <a:r>
              <a:rPr lang="en-US" altLang="en-US" dirty="0" err="1"/>
              <a:t>CountBy</a:t>
            </a:r>
            <a:r>
              <a:rPr lang="en-US" altLang="en-US" dirty="0"/>
              <a:t>, </a:t>
            </a:r>
            <a:r>
              <a:rPr lang="en-US" altLang="en-US" dirty="0" err="1"/>
              <a:t>AggregateBy</a:t>
            </a:r>
            <a:r>
              <a:rPr lang="en-US" altLang="en-US" dirty="0"/>
              <a:t>, and Index. These methods boost performance and simplify common data tasks.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w-Linq-Methods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360" y="71755"/>
            <a:ext cx="8971280" cy="67138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w-Linq-Methods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" y="1406525"/>
            <a:ext cx="11920220" cy="40449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/>
</ds:datastoreItem>
</file>

<file path=customXml/itemProps2.xml><?xml version="1.0" encoding="utf-8"?>
<ds:datastoreItem xmlns:ds="http://schemas.openxmlformats.org/officeDocument/2006/customXml" ds:itemID="{272D3392-704F-4677-B1C8-F1E00F675E4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269</Words>
  <Application>Microsoft Office PowerPoint</Application>
  <PresentationFormat>Widescreen</PresentationFormat>
  <Paragraphs>43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Segoe Sans Text</vt:lpstr>
      <vt:lpstr>Open Sans</vt:lpstr>
      <vt:lpstr>Segoe UI</vt:lpstr>
      <vt:lpstr>Arial</vt:lpstr>
      <vt:lpstr>Calibri</vt:lpstr>
      <vt:lpstr>Open Sans SemiBold</vt:lpstr>
      <vt:lpstr>Wingdings</vt:lpstr>
      <vt:lpstr>Azure 2023 Template</vt:lpstr>
      <vt:lpstr>1_Azure 2023 Template</vt:lpstr>
      <vt:lpstr>C# is awesome!</vt:lpstr>
      <vt:lpstr>About me</vt:lpstr>
      <vt:lpstr>PowerPoint Presentation</vt:lpstr>
      <vt:lpstr>Params Collections</vt:lpstr>
      <vt:lpstr>PowerPoint Presentation</vt:lpstr>
      <vt:lpstr>PowerPoint Presentation</vt:lpstr>
      <vt:lpstr>New LINQ methods</vt:lpstr>
      <vt:lpstr>PowerPoint Presentation</vt:lpstr>
      <vt:lpstr>PowerPoint Presentation</vt:lpstr>
      <vt:lpstr>The field keyword</vt:lpstr>
      <vt:lpstr>PowerPoint Presentation</vt:lpstr>
      <vt:lpstr>New Lock Object</vt:lpstr>
      <vt:lpstr>PowerPoint Presentation</vt:lpstr>
      <vt:lpstr>Partial properties</vt:lpstr>
      <vt:lpstr>PowerPoint Presentation</vt:lpstr>
      <vt:lpstr>PowerPoint Presentation</vt:lpstr>
      <vt:lpstr>Overload resolution priority</vt:lpstr>
      <vt:lpstr>PowerPoint Presentation</vt:lpstr>
      <vt:lpstr>PowerPoint Presentation</vt:lpstr>
      <vt:lpstr>Demo repository</vt:lpstr>
      <vt:lpstr>Get .NET 9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</cp:revision>
  <dcterms:created xsi:type="dcterms:W3CDTF">2024-10-07T23:57:00Z</dcterms:created>
  <dcterms:modified xsi:type="dcterms:W3CDTF">2024-12-06T11:35:39Z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7C9165D95629436B984B456F6A4F957B_12</vt:lpwstr>
  </property>
  <property fmtid="{D5CDD505-2E9C-101B-9397-08002B2CF9AE}" pid="3" name="KSOProductBuildVer">
    <vt:lpwstr>1033-12.2.0.19307</vt:lpwstr>
  </property>
</Properties>
</file>